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3" r:id="rId9"/>
    <p:sldId id="262" r:id="rId10"/>
    <p:sldId id="282" r:id="rId11"/>
    <p:sldId id="264" r:id="rId12"/>
    <p:sldId id="273" r:id="rId13"/>
    <p:sldId id="279" r:id="rId14"/>
    <p:sldId id="274" r:id="rId15"/>
    <p:sldId id="267" r:id="rId16"/>
    <p:sldId id="280" r:id="rId17"/>
    <p:sldId id="265" r:id="rId18"/>
    <p:sldId id="266" r:id="rId19"/>
    <p:sldId id="269" r:id="rId20"/>
    <p:sldId id="272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7" autoAdjust="0"/>
    <p:restoredTop sz="94658" autoAdjust="0"/>
  </p:normalViewPr>
  <p:slideViewPr>
    <p:cSldViewPr>
      <p:cViewPr varScale="1">
        <p:scale>
          <a:sx n="88" d="100"/>
          <a:sy n="88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537C-155E-4BF9-AC7A-FCAF9BA484A3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A033C-FE8D-43B1-81CA-755ABAC5D8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2438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Patrick D. Kilgo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Emory University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Biostatistics and Bioinformatics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Southern Regional Council on Statistics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June 6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, 2011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19230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Integrating A Problem-Based Learning Approach Into Large Sections of Graduate-Level Introductory Biostatistics Courses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Deeper, Not Wider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Half as many lectures = must be efficient</a:t>
            </a:r>
          </a:p>
          <a:p>
            <a:endParaRPr lang="en-US" b="1" dirty="0" smtClean="0"/>
          </a:p>
          <a:p>
            <a:r>
              <a:rPr lang="en-US" b="1" dirty="0" smtClean="0"/>
              <a:t>Before I presented a topic I asked myself three questions:</a:t>
            </a:r>
          </a:p>
          <a:p>
            <a:pPr lvl="1"/>
            <a:r>
              <a:rPr lang="en-US" b="1" dirty="0" smtClean="0"/>
              <a:t>How likely are the students to encounter this topic in practice?</a:t>
            </a:r>
          </a:p>
          <a:p>
            <a:pPr lvl="1"/>
            <a:r>
              <a:rPr lang="en-US" b="1" dirty="0" smtClean="0"/>
              <a:t>How likely is the average student to remember this topic in three weeks?</a:t>
            </a:r>
          </a:p>
          <a:p>
            <a:pPr lvl="1"/>
            <a:r>
              <a:rPr lang="en-US" b="1" dirty="0" smtClean="0"/>
              <a:t>Will they be taught this topic in their introductory epidemiology course? </a:t>
            </a:r>
          </a:p>
          <a:p>
            <a:endParaRPr lang="en-US" b="1" dirty="0" smtClean="0"/>
          </a:p>
          <a:p>
            <a:r>
              <a:rPr lang="en-US" b="1" dirty="0" smtClean="0"/>
              <a:t>Sample of topics omitted:</a:t>
            </a:r>
          </a:p>
          <a:p>
            <a:pPr lvl="1"/>
            <a:r>
              <a:rPr lang="en-US" b="1" dirty="0" smtClean="0"/>
              <a:t>Many probability axioms and concepts (~1 lecture)</a:t>
            </a:r>
          </a:p>
          <a:p>
            <a:pPr lvl="1"/>
            <a:r>
              <a:rPr lang="en-US" b="1" dirty="0" smtClean="0"/>
              <a:t>Bayes rule (~1 lecture)</a:t>
            </a:r>
          </a:p>
          <a:p>
            <a:pPr lvl="1"/>
            <a:r>
              <a:rPr lang="en-US" b="1" dirty="0" smtClean="0"/>
              <a:t>Binomial and Poisson distributions (~2-3 lectures)</a:t>
            </a:r>
          </a:p>
          <a:p>
            <a:pPr lvl="1"/>
            <a:r>
              <a:rPr lang="en-US" b="1" dirty="0" smtClean="0"/>
              <a:t>Nonparametric tests (~1-2 lectures)</a:t>
            </a:r>
          </a:p>
          <a:p>
            <a:pPr lvl="1"/>
            <a:r>
              <a:rPr lang="en-US" b="1" dirty="0" smtClean="0"/>
              <a:t>Several statistical tests – McNemar’s Test, ANOVA (~2 lectures)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First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915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Fall 2009, a class of 72 first-year, first semester Global Health students</a:t>
            </a:r>
          </a:p>
          <a:p>
            <a:pPr lvl="1"/>
            <a:r>
              <a:rPr lang="en-US" b="1" dirty="0" smtClean="0"/>
              <a:t>Non-majors</a:t>
            </a:r>
          </a:p>
          <a:p>
            <a:endParaRPr lang="en-US" b="1" dirty="0" smtClean="0"/>
          </a:p>
          <a:p>
            <a:r>
              <a:rPr lang="en-US" b="1" dirty="0" smtClean="0"/>
              <a:t>PBL co-instructors:  </a:t>
            </a:r>
          </a:p>
          <a:p>
            <a:pPr lvl="1"/>
            <a:r>
              <a:rPr lang="en-US" b="1" dirty="0" smtClean="0"/>
              <a:t>Lisa Elon – fellow faculty-level colleague</a:t>
            </a:r>
          </a:p>
          <a:p>
            <a:pPr lvl="1"/>
            <a:r>
              <a:rPr lang="en-US" b="1" dirty="0" smtClean="0"/>
              <a:t>Laura Ward – staff senior biostatistician</a:t>
            </a:r>
          </a:p>
          <a:p>
            <a:pPr lvl="1"/>
            <a:r>
              <a:rPr lang="en-US" b="1" dirty="0" smtClean="0"/>
              <a:t>Jeff Switchenko – 5</a:t>
            </a:r>
            <a:r>
              <a:rPr lang="en-US" b="1" baseline="30000" dirty="0" smtClean="0"/>
              <a:t>th</a:t>
            </a:r>
            <a:r>
              <a:rPr lang="en-US" b="1" dirty="0" smtClean="0"/>
              <a:t> year doctoral student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Open-ended, real-life, interesting problems in public health and medicine</a:t>
            </a:r>
          </a:p>
          <a:p>
            <a:endParaRPr lang="en-US" b="1" dirty="0" smtClean="0"/>
          </a:p>
          <a:p>
            <a:r>
              <a:rPr lang="en-US" b="1" dirty="0" smtClean="0"/>
              <a:t>Individual deliverables, even though group work was encouraged</a:t>
            </a:r>
          </a:p>
          <a:p>
            <a:pPr lvl="1"/>
            <a:r>
              <a:rPr lang="en-US" b="1" dirty="0" smtClean="0"/>
              <a:t>Data analysis report with emphasis on methods, results, conclusions, limitations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1534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Case 1 – Designing a study to determine whether data collected from Automatic Crash Notifiers in cars can be used to determine the need for Level I trauma care</a:t>
            </a:r>
          </a:p>
          <a:p>
            <a:pPr lvl="1"/>
            <a:r>
              <a:rPr lang="en-US" b="1" dirty="0" smtClean="0"/>
              <a:t>No data in this case</a:t>
            </a:r>
          </a:p>
          <a:p>
            <a:pPr lvl="1"/>
            <a:r>
              <a:rPr lang="en-US" b="1" dirty="0" smtClean="0"/>
              <a:t>Thought experiment</a:t>
            </a:r>
          </a:p>
          <a:p>
            <a:endParaRPr lang="en-US" b="1" dirty="0" smtClean="0"/>
          </a:p>
          <a:p>
            <a:r>
              <a:rPr lang="en-US" b="1" dirty="0" smtClean="0"/>
              <a:t>Case 2 – Were players accused in the Mitchell Report of taking steroids better offensive performers?</a:t>
            </a:r>
          </a:p>
          <a:p>
            <a:pPr lvl="1"/>
            <a:r>
              <a:rPr lang="en-US" b="1" dirty="0" smtClean="0"/>
              <a:t>Students had to make a descriptive case one way or the other.</a:t>
            </a:r>
          </a:p>
          <a:p>
            <a:pPr lvl="1"/>
            <a:r>
              <a:rPr lang="en-US" b="1" dirty="0" smtClean="0"/>
              <a:t>Outliers, multiple observations per player, skew,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Case 3 – Validation of an experimental testing device designed to diagnose pre-Alzheimer’s disease</a:t>
            </a:r>
          </a:p>
          <a:p>
            <a:pPr lvl="1"/>
            <a:r>
              <a:rPr lang="en-US" b="1" dirty="0" smtClean="0"/>
              <a:t>Data management, t-tests, assumption violations, experimental design issues</a:t>
            </a:r>
          </a:p>
          <a:p>
            <a:pPr lvl="1"/>
            <a:r>
              <a:rPr lang="en-US" b="1" dirty="0" smtClean="0"/>
              <a:t>Real-life problem – collaboration between Emory and GA Tech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Case 4 – Smallpox Vaccine Trial</a:t>
            </a:r>
          </a:p>
          <a:p>
            <a:pPr lvl="1"/>
            <a:r>
              <a:rPr lang="en-US" b="1" dirty="0" smtClean="0"/>
              <a:t>Chance to compare modern methods to Jenner’s method</a:t>
            </a:r>
          </a:p>
          <a:p>
            <a:pPr lvl="1"/>
            <a:r>
              <a:rPr lang="en-US" b="1" dirty="0" smtClean="0"/>
              <a:t>Students had to read Jenner’s original paper</a:t>
            </a:r>
          </a:p>
          <a:p>
            <a:pPr lvl="1"/>
            <a:r>
              <a:rPr lang="en-US" b="1" dirty="0" smtClean="0"/>
              <a:t>Chi-square tests, odds ratios, Interactions (non-homogeneity)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839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Students proposed a personalized final project in the middle of the semester</a:t>
            </a:r>
          </a:p>
          <a:p>
            <a:endParaRPr lang="en-US" b="1" dirty="0" smtClean="0"/>
          </a:p>
          <a:p>
            <a:r>
              <a:rPr lang="en-US" b="1" dirty="0" smtClean="0"/>
              <a:t>Could be anything from a research interest to a personal interest:</a:t>
            </a:r>
          </a:p>
          <a:p>
            <a:pPr lvl="1"/>
            <a:r>
              <a:rPr lang="en-US" b="1" dirty="0" smtClean="0"/>
              <a:t>What is the effect of maternal iron supplements on neo-natal iron levels?</a:t>
            </a:r>
          </a:p>
          <a:p>
            <a:pPr lvl="1"/>
            <a:r>
              <a:rPr lang="en-US" b="1" dirty="0" smtClean="0"/>
              <a:t>Do women think mustaches are more sexy when they are ovulating?</a:t>
            </a:r>
          </a:p>
          <a:p>
            <a:endParaRPr lang="en-US" b="1" dirty="0" smtClean="0"/>
          </a:p>
          <a:p>
            <a:r>
              <a:rPr lang="en-US" b="1" dirty="0" smtClean="0"/>
              <a:t>Students asked for specific variables, guessed at their distribution and hypothesized about group differences.</a:t>
            </a:r>
          </a:p>
          <a:p>
            <a:endParaRPr lang="en-US" b="1" dirty="0" smtClean="0"/>
          </a:p>
          <a:p>
            <a:r>
              <a:rPr lang="en-US" b="1" dirty="0" smtClean="0"/>
              <a:t>Instructors generated datasets for them so that they were studying something that is interesting to them in a context they are familiar with.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Semester PBL Evaluation …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How comfortable are you with the following …?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438400"/>
          <a:ext cx="8458201" cy="4114799"/>
        </p:xfrm>
        <a:graphic>
          <a:graphicData uri="http://schemas.openxmlformats.org/drawingml/2006/table">
            <a:tbl>
              <a:tblPr/>
              <a:tblGrid>
                <a:gridCol w="4714825"/>
                <a:gridCol w="1511492"/>
                <a:gridCol w="1316222"/>
                <a:gridCol w="915662"/>
              </a:tblGrid>
              <a:tr h="990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Question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Non-PBL Class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N=74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4.4 / 5.0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PBL Class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N=57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4.6 / 5.0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Generating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escriptive stats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4.12 (0.84)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4.16 (0.65)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Choosing the right analysis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3.64 (0.82)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4.00 (0.79)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Interpreting your findings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3.88 (0.64)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4.04 (0.69)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Writing/Communicating results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3.58 (0.72)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4.00 (0.89)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Thinking</a:t>
                      </a:r>
                      <a:r>
                        <a:rPr lang="en-US" sz="1800" b="1" baseline="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through problems / study design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3.27 (0.90)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3.98 (0.74)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Working in groups to solve problems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3.82 (0.84)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4.23 (0.87)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Beginning the planning for your thesis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2.97 (1.02)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3.60 (0.96)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Discussing statistics with other faculty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3.53 (0.74)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3.74 (0.92)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From Students</a:t>
            </a:r>
            <a:endParaRPr lang="en-US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04800" y="2238613"/>
            <a:ext cx="845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I could go back in time to the beginning of the semester with a choice of class formats I would 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Choose the lecture-only format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4/57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Choose the problem-based format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48/57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 indifferent towards the format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5/57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r>
              <a:rPr lang="en-US" dirty="0" smtClean="0"/>
              <a:t>First Semester Growing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b="1" dirty="0" smtClean="0"/>
              <a:t>Timing of cases / lectures / labs</a:t>
            </a:r>
          </a:p>
          <a:p>
            <a:endParaRPr lang="en-US" b="1" dirty="0" smtClean="0"/>
          </a:p>
          <a:p>
            <a:r>
              <a:rPr lang="en-US" b="1" dirty="0" smtClean="0"/>
              <a:t>Should have taken a TA when one was offered</a:t>
            </a:r>
          </a:p>
          <a:p>
            <a:endParaRPr lang="en-US" b="1" dirty="0" smtClean="0"/>
          </a:p>
          <a:p>
            <a:r>
              <a:rPr lang="en-US" b="1" dirty="0" smtClean="0"/>
              <a:t>Workload distribution – most of the assignments came due later in the semester</a:t>
            </a:r>
          </a:p>
          <a:p>
            <a:endParaRPr lang="en-US" b="1" dirty="0" smtClean="0"/>
          </a:p>
          <a:p>
            <a:r>
              <a:rPr lang="en-US" b="1" dirty="0" smtClean="0"/>
              <a:t>Different approaches from different co-instructors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Semester Pleasant 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Students liked SAS</a:t>
            </a:r>
          </a:p>
          <a:p>
            <a:endParaRPr lang="en-US" b="1" dirty="0" smtClean="0"/>
          </a:p>
          <a:p>
            <a:r>
              <a:rPr lang="en-US" b="1" dirty="0" smtClean="0"/>
              <a:t>Very positive course feedback</a:t>
            </a:r>
          </a:p>
          <a:p>
            <a:endParaRPr lang="en-US" b="1" dirty="0" smtClean="0"/>
          </a:p>
          <a:p>
            <a:r>
              <a:rPr lang="en-US" b="1" dirty="0" smtClean="0"/>
              <a:t>Students having an easier time working with faculty on projects</a:t>
            </a:r>
          </a:p>
          <a:p>
            <a:endParaRPr lang="en-US" b="1" dirty="0" smtClean="0"/>
          </a:p>
          <a:p>
            <a:r>
              <a:rPr lang="en-US" b="1" dirty="0" smtClean="0"/>
              <a:t>Many requests for a third course offering</a:t>
            </a:r>
          </a:p>
          <a:p>
            <a:endParaRPr lang="en-US" b="1" dirty="0" smtClean="0"/>
          </a:p>
          <a:p>
            <a:r>
              <a:rPr lang="en-US" b="1" dirty="0" smtClean="0"/>
              <a:t>Was as much a class in research writing and organization as it was biostatistics – their scientific writing greatly improved over the semester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Implementation – BIOS 501 Spring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Only three cases – no final project</a:t>
            </a:r>
          </a:p>
          <a:p>
            <a:endParaRPr lang="en-US" b="1" dirty="0" smtClean="0"/>
          </a:p>
          <a:p>
            <a:r>
              <a:rPr lang="en-US" b="1" dirty="0" smtClean="0"/>
              <a:t>Case 1 – Predicting traffic deaths using 1964 NHTSA-type data</a:t>
            </a:r>
          </a:p>
          <a:p>
            <a:pPr lvl="1"/>
            <a:r>
              <a:rPr lang="en-US" b="1" dirty="0" smtClean="0"/>
              <a:t>Linear regression, transformation, skew, outliers, missing data, validation, confounding.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Case 2 – The evaluation of off-pump CABG compared to on-pump CABG with respect to major adverse outcomes</a:t>
            </a:r>
          </a:p>
          <a:p>
            <a:pPr lvl="1"/>
            <a:r>
              <a:rPr lang="en-US" b="1" dirty="0" smtClean="0"/>
              <a:t>Logistic regression, lots of covariates, confounding, fitting of associative models, graphics, independent risk factor identification, interactions</a:t>
            </a:r>
          </a:p>
          <a:p>
            <a:endParaRPr lang="en-US" b="1" dirty="0" smtClean="0"/>
          </a:p>
          <a:p>
            <a:r>
              <a:rPr lang="en-US" b="1" dirty="0" smtClean="0"/>
              <a:t>Case 3a - Survival Analysis –The Role of Race and Race Mismatch in Determining Survival in Pediatric Heart Transplant Patients</a:t>
            </a:r>
          </a:p>
          <a:p>
            <a:endParaRPr lang="en-US" b="1" dirty="0" smtClean="0"/>
          </a:p>
          <a:p>
            <a:r>
              <a:rPr lang="en-US" b="1" dirty="0" smtClean="0"/>
              <a:t>Case 3b – The Effect of ICU LOS on Long-Term Survival</a:t>
            </a:r>
          </a:p>
          <a:p>
            <a:pPr lvl="1"/>
            <a:r>
              <a:rPr lang="en-US" b="1" dirty="0" smtClean="0"/>
              <a:t>KM curves, Cox proportional hazards regression, confounding, etc.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r>
              <a:rPr lang="en-US" dirty="0" smtClean="0"/>
              <a:t>Core Course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Graduate level biostatistics courses with associated lab components</a:t>
            </a:r>
          </a:p>
          <a:p>
            <a:endParaRPr lang="en-US" b="1" dirty="0" smtClean="0"/>
          </a:p>
          <a:p>
            <a:r>
              <a:rPr lang="en-US" b="1" dirty="0" smtClean="0"/>
              <a:t>All incoming Master’s degree candidates in public health are required to take BIOS 500:</a:t>
            </a:r>
          </a:p>
          <a:p>
            <a:pPr lvl="1"/>
            <a:r>
              <a:rPr lang="en-US" b="1" dirty="0" smtClean="0"/>
              <a:t>Descriptive statistics</a:t>
            </a:r>
          </a:p>
          <a:p>
            <a:pPr lvl="1"/>
            <a:r>
              <a:rPr lang="en-US" b="1" dirty="0" smtClean="0"/>
              <a:t>Probability</a:t>
            </a:r>
          </a:p>
          <a:p>
            <a:pPr lvl="1"/>
            <a:r>
              <a:rPr lang="en-US" b="1" dirty="0" smtClean="0"/>
              <a:t>Common hypothesis tests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5 large sections – approximately 85 students per section</a:t>
            </a:r>
          </a:p>
          <a:p>
            <a:endParaRPr lang="en-US" b="1" dirty="0" smtClean="0"/>
          </a:p>
          <a:p>
            <a:r>
              <a:rPr lang="en-US" b="1" dirty="0" smtClean="0"/>
              <a:t>Two classes per week – 80 minutes per class</a:t>
            </a:r>
          </a:p>
          <a:p>
            <a:endParaRPr lang="en-US" b="1" dirty="0" smtClean="0"/>
          </a:p>
          <a:p>
            <a:r>
              <a:rPr lang="en-US" b="1" dirty="0" smtClean="0"/>
              <a:t>Follow-up regression course (BIOS 501) is optional</a:t>
            </a:r>
          </a:p>
          <a:p>
            <a:pPr lvl="1"/>
            <a:r>
              <a:rPr lang="en-US" b="1" dirty="0" smtClean="0"/>
              <a:t>Linear regression / ANOVA</a:t>
            </a:r>
          </a:p>
          <a:p>
            <a:pPr lvl="1"/>
            <a:r>
              <a:rPr lang="en-US" b="1" dirty="0" smtClean="0"/>
              <a:t>Logistic regression</a:t>
            </a:r>
          </a:p>
          <a:p>
            <a:pPr lvl="1"/>
            <a:r>
              <a:rPr lang="en-US" b="1" dirty="0" smtClean="0"/>
              <a:t>Survival analysis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- Feedback From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5344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Very positive in general</a:t>
            </a:r>
          </a:p>
          <a:p>
            <a:endParaRPr lang="en-US" b="1" dirty="0" smtClean="0"/>
          </a:p>
          <a:p>
            <a:r>
              <a:rPr lang="en-US" b="1" dirty="0" smtClean="0"/>
              <a:t>Complaints include:</a:t>
            </a:r>
          </a:p>
          <a:p>
            <a:pPr lvl="1"/>
            <a:r>
              <a:rPr lang="en-US" b="1" dirty="0" smtClean="0"/>
              <a:t>Workload distribution</a:t>
            </a:r>
          </a:p>
          <a:p>
            <a:pPr lvl="1"/>
            <a:r>
              <a:rPr lang="en-US" b="1" dirty="0" smtClean="0"/>
              <a:t>Time-consuming</a:t>
            </a:r>
          </a:p>
          <a:p>
            <a:pPr lvl="1"/>
            <a:r>
              <a:rPr lang="en-US" b="1" dirty="0" smtClean="0"/>
              <a:t>Learning material/working on cases concurrently</a:t>
            </a:r>
          </a:p>
          <a:p>
            <a:pPr lvl="1"/>
            <a:r>
              <a:rPr lang="en-US" b="1" dirty="0" smtClean="0"/>
              <a:t>“I got an 800 on the math GRE and I’m struggling in your class … I felt like I would have done better in the traditional section”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BIOS 500</a:t>
            </a:r>
          </a:p>
          <a:p>
            <a:pPr lvl="1"/>
            <a:r>
              <a:rPr lang="en-US" b="1" dirty="0" smtClean="0"/>
              <a:t>Fall 2009:	4.6/5.0</a:t>
            </a:r>
          </a:p>
          <a:p>
            <a:pPr lvl="1"/>
            <a:r>
              <a:rPr lang="en-US" b="1" dirty="0" smtClean="0"/>
              <a:t>Fall 2010	4.2/5.0</a:t>
            </a:r>
          </a:p>
          <a:p>
            <a:r>
              <a:rPr lang="en-US" b="1" dirty="0" smtClean="0"/>
              <a:t>BIOS 501</a:t>
            </a:r>
          </a:p>
          <a:p>
            <a:pPr lvl="1"/>
            <a:r>
              <a:rPr lang="en-US" b="1" dirty="0" smtClean="0"/>
              <a:t>Spring </a:t>
            </a:r>
            <a:r>
              <a:rPr lang="en-US" b="1" dirty="0" smtClean="0"/>
              <a:t>2010    4.7/5.0</a:t>
            </a:r>
            <a:endParaRPr lang="en-US" b="1" dirty="0" smtClean="0"/>
          </a:p>
          <a:p>
            <a:pPr lvl="1"/>
            <a:r>
              <a:rPr lang="en-US" b="1" dirty="0" smtClean="0"/>
              <a:t>Spring </a:t>
            </a:r>
            <a:r>
              <a:rPr lang="en-US" b="1" dirty="0" smtClean="0"/>
              <a:t>2011</a:t>
            </a:r>
            <a:r>
              <a:rPr lang="en-US" b="1" dirty="0" smtClean="0"/>
              <a:t>    </a:t>
            </a:r>
            <a:r>
              <a:rPr lang="en-US" b="1" dirty="0" smtClean="0"/>
              <a:t>4.7/5.0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953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Likert</a:t>
            </a:r>
            <a:r>
              <a:rPr lang="en-US" b="1" dirty="0" smtClean="0"/>
              <a:t> Scale Question:  </a:t>
            </a:r>
            <a:r>
              <a:rPr lang="en-US" b="1" dirty="0" smtClean="0"/>
              <a:t>I </a:t>
            </a:r>
            <a:r>
              <a:rPr lang="en-US" b="1" dirty="0" smtClean="0"/>
              <a:t>learned a lot in this course  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Problem?      </a:t>
            </a:r>
            <a:br>
              <a:rPr lang="en-US" dirty="0" smtClean="0"/>
            </a:br>
            <a:r>
              <a:rPr lang="en-US" dirty="0" smtClean="0"/>
              <a:t>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133600"/>
            <a:ext cx="8763000" cy="4191000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b="1" dirty="0" smtClean="0"/>
              <a:t>It is common for our students to have forgotten almost everything in the intervening month between Fall and Spring semesters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Thesis season: By their second year, the average student has:</a:t>
            </a:r>
          </a:p>
          <a:p>
            <a:pPr lvl="1"/>
            <a:r>
              <a:rPr lang="en-US" b="1" dirty="0" smtClean="0"/>
              <a:t>Forgotten most of the statistical concepts they once “knew”</a:t>
            </a:r>
          </a:p>
          <a:p>
            <a:pPr lvl="1"/>
            <a:r>
              <a:rPr lang="en-US" b="1" dirty="0" smtClean="0"/>
              <a:t>Has forgotten how to apply concepts and statistical tests and also the programming necessary to accomplish their analysis</a:t>
            </a:r>
          </a:p>
          <a:p>
            <a:pPr lvl="1"/>
            <a:r>
              <a:rPr lang="en-US" b="1" dirty="0" smtClean="0"/>
              <a:t>Resorted to roaming the halls of the third floor, beckoning any statistical-looking person for help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Problem-Based Learning (Duch,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We learn and retain when solving a problem </a:t>
            </a:r>
            <a:r>
              <a:rPr lang="en-US" b="1" i="1" dirty="0" smtClean="0"/>
              <a:t>ourselves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“Complex, real world problems are used to motivate students to identify and research the concepts and principles they need to know to work through those problems”</a:t>
            </a:r>
          </a:p>
          <a:p>
            <a:endParaRPr lang="en-US" b="1" dirty="0" smtClean="0"/>
          </a:p>
          <a:p>
            <a:r>
              <a:rPr lang="en-US" b="1" dirty="0" smtClean="0"/>
              <a:t>Small learning teams are used to collectively acquire, communicate and integrate information</a:t>
            </a:r>
          </a:p>
          <a:p>
            <a:endParaRPr lang="en-US" b="1" dirty="0" smtClean="0"/>
          </a:p>
          <a:p>
            <a:r>
              <a:rPr lang="en-US" b="1" dirty="0" smtClean="0"/>
              <a:t>“Instructor is no longer the sage on the stage but rather is the guide on the side.”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Problem-Based Learning Objectives (Duch,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Think critically and be able to analyze and solve real-world problems</a:t>
            </a:r>
          </a:p>
          <a:p>
            <a:endParaRPr lang="en-US" b="1" dirty="0" smtClean="0"/>
          </a:p>
          <a:p>
            <a:r>
              <a:rPr lang="en-US" b="1" dirty="0" smtClean="0"/>
              <a:t>Find, evaluate and use appropriate learning resources</a:t>
            </a:r>
          </a:p>
          <a:p>
            <a:endParaRPr lang="en-US" b="1" dirty="0" smtClean="0"/>
          </a:p>
          <a:p>
            <a:r>
              <a:rPr lang="en-US" b="1" dirty="0" smtClean="0"/>
              <a:t>Work cooperatively in teams and small groups</a:t>
            </a:r>
          </a:p>
          <a:p>
            <a:endParaRPr lang="en-US" b="1" dirty="0" smtClean="0"/>
          </a:p>
          <a:p>
            <a:r>
              <a:rPr lang="en-US" b="1" dirty="0" smtClean="0"/>
              <a:t>Demonstrate versatile and effective communication skills, both verbal and written</a:t>
            </a:r>
          </a:p>
          <a:p>
            <a:endParaRPr lang="en-US" b="1" dirty="0" smtClean="0"/>
          </a:p>
          <a:p>
            <a:r>
              <a:rPr lang="en-US" b="1" dirty="0" smtClean="0"/>
              <a:t>Use content knowledge and skills acquired at the university to become continual learners.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PBL Biostatistics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Carolyn Boyle, Mississippi State, </a:t>
            </a:r>
            <a:r>
              <a:rPr lang="en-US" b="1" i="1" dirty="0" smtClean="0"/>
              <a:t>Journal of Statistics Education</a:t>
            </a:r>
            <a:r>
              <a:rPr lang="en-US" b="1" dirty="0" smtClean="0"/>
              <a:t> v.7, n.1 (1999) </a:t>
            </a:r>
          </a:p>
          <a:p>
            <a:endParaRPr lang="en-US" b="1" dirty="0" smtClean="0"/>
          </a:p>
          <a:p>
            <a:r>
              <a:rPr lang="en-US" b="1" dirty="0" smtClean="0"/>
              <a:t>Applied in an animal science setting</a:t>
            </a:r>
          </a:p>
          <a:p>
            <a:endParaRPr lang="en-US" b="1" dirty="0" smtClean="0"/>
          </a:p>
          <a:p>
            <a:r>
              <a:rPr lang="en-US" b="1" dirty="0" smtClean="0"/>
              <a:t>18 veterinarian students</a:t>
            </a:r>
          </a:p>
          <a:p>
            <a:endParaRPr lang="en-US" b="1" dirty="0" smtClean="0"/>
          </a:p>
          <a:p>
            <a:r>
              <a:rPr lang="en-US" b="1" dirty="0" smtClean="0"/>
              <a:t>8 cases over two semesters</a:t>
            </a:r>
          </a:p>
          <a:p>
            <a:endParaRPr lang="en-US" b="1" dirty="0" smtClean="0"/>
          </a:p>
          <a:p>
            <a:r>
              <a:rPr lang="en-US" b="1" dirty="0" smtClean="0"/>
              <a:t>The only published account of PBL in biostatistics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Goals – Excellence In These Areas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638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 </a:t>
            </a:r>
            <a:r>
              <a:rPr lang="en-US" sz="1800" b="1" dirty="0" smtClean="0"/>
              <a:t>Generating descriptive statistics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lvl="0"/>
            <a:r>
              <a:rPr lang="en-US" sz="1800" b="1" dirty="0" smtClean="0"/>
              <a:t>Choosing the appropriate analysis approach when faced with a research problem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/>
            <a:r>
              <a:rPr lang="en-US" sz="1800" b="1" dirty="0" smtClean="0"/>
              <a:t>Interpreting findings from research studies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/>
            <a:r>
              <a:rPr lang="en-US" sz="1800" b="1" dirty="0" smtClean="0"/>
              <a:t>Writing reports and communicating results of research findings following a statistical analysis</a:t>
            </a:r>
            <a:endParaRPr lang="en-US" sz="1800" dirty="0" smtClean="0"/>
          </a:p>
          <a:p>
            <a:pPr lvl="0"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lvl="0"/>
            <a:r>
              <a:rPr lang="en-US" sz="1800" b="1" dirty="0" smtClean="0"/>
              <a:t>Thinking through analytical problems and subsequently designing studies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/>
            <a:r>
              <a:rPr lang="en-US" sz="1800" b="1" dirty="0" smtClean="0"/>
              <a:t>Working in groups to solve research problems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/>
            <a:r>
              <a:rPr lang="en-US" sz="1800" b="1" dirty="0" smtClean="0"/>
              <a:t>Beginning the statistical thinking/planning for your Master’s thesis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lvl="0"/>
            <a:r>
              <a:rPr lang="en-US" sz="1800" b="1" dirty="0" smtClean="0"/>
              <a:t>Discussing statistical analysis with other faculty, students and employers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Resources Required for PBL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Departmental Support - $$$$$$$$</a:t>
            </a:r>
          </a:p>
          <a:p>
            <a:endParaRPr lang="en-US" b="1" dirty="0" smtClean="0"/>
          </a:p>
          <a:p>
            <a:r>
              <a:rPr lang="en-US" b="1" dirty="0" smtClean="0"/>
              <a:t>3 additional experienced “co-instructors”</a:t>
            </a:r>
          </a:p>
          <a:p>
            <a:pPr lvl="1"/>
            <a:r>
              <a:rPr lang="en-US" b="1" dirty="0" smtClean="0"/>
              <a:t>Though some disagree, I still believe that this task is beyond the capabilities of the average TA</a:t>
            </a:r>
          </a:p>
          <a:p>
            <a:endParaRPr lang="en-US" b="1" dirty="0" smtClean="0"/>
          </a:p>
          <a:p>
            <a:r>
              <a:rPr lang="en-US" b="1" dirty="0" smtClean="0"/>
              <a:t>3 additional classrooms</a:t>
            </a:r>
          </a:p>
          <a:p>
            <a:endParaRPr lang="en-US" b="1" dirty="0" smtClean="0"/>
          </a:p>
          <a:p>
            <a:r>
              <a:rPr lang="en-US" b="1" dirty="0" smtClean="0"/>
              <a:t>Patience and flexibility on the part of the lab instructors</a:t>
            </a:r>
          </a:p>
          <a:p>
            <a:endParaRPr lang="en-US" b="1" dirty="0" smtClean="0"/>
          </a:p>
          <a:p>
            <a:r>
              <a:rPr lang="en-US" b="1" dirty="0" smtClean="0"/>
              <a:t>A ton of my 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General Framework of My PBL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No more tests or homework</a:t>
            </a:r>
          </a:p>
          <a:p>
            <a:endParaRPr lang="en-US" b="1" dirty="0" smtClean="0"/>
          </a:p>
          <a:p>
            <a:r>
              <a:rPr lang="en-US" b="1" dirty="0" smtClean="0"/>
              <a:t>No required textbook:  I asked them to find any statistical text for reference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4 “cases” (problems) over the course of the semester</a:t>
            </a:r>
          </a:p>
          <a:p>
            <a:endParaRPr lang="en-US" b="1" dirty="0" smtClean="0"/>
          </a:p>
          <a:p>
            <a:r>
              <a:rPr lang="en-US" b="1" dirty="0" smtClean="0"/>
              <a:t>Mondays: Lecture (Taught by Kilgo)</a:t>
            </a:r>
          </a:p>
          <a:p>
            <a:endParaRPr lang="en-US" b="1" dirty="0" smtClean="0"/>
          </a:p>
          <a:p>
            <a:r>
              <a:rPr lang="en-US" b="1" dirty="0" smtClean="0"/>
              <a:t>Wednesdays: 4 PBL “breakout” sections of size 20 where cases are worked on in groups of 4-5. (Taught by Kilgo and 3 co-instructors)</a:t>
            </a:r>
          </a:p>
          <a:p>
            <a:endParaRPr lang="en-US" b="1" dirty="0" smtClean="0"/>
          </a:p>
          <a:p>
            <a:r>
              <a:rPr lang="en-US" b="1" dirty="0" smtClean="0"/>
              <a:t>Teach them deeper, not wider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622</TotalTime>
  <Words>1370</Words>
  <Application>Microsoft Office PowerPoint</Application>
  <PresentationFormat>On-screen Show (4:3)</PresentationFormat>
  <Paragraphs>251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Integrating A Problem-Based Learning Approach Into Large Sections of Graduate-Level Introductory Biostatistics Courses </vt:lpstr>
      <vt:lpstr>Core Course Setting</vt:lpstr>
      <vt:lpstr>What’s The Problem?        RETENTION</vt:lpstr>
      <vt:lpstr>Problem-Based Learning (Duch, 2001)</vt:lpstr>
      <vt:lpstr>Problem-Based Learning Objectives (Duch, 2001)</vt:lpstr>
      <vt:lpstr>Previous PBL Biostatistics Courses</vt:lpstr>
      <vt:lpstr>Goals – Excellence In These Areas …</vt:lpstr>
      <vt:lpstr>Extra Resources Required for PBL</vt:lpstr>
      <vt:lpstr>General Framework of My PBL Class</vt:lpstr>
      <vt:lpstr>Deeper, Not Wider</vt:lpstr>
      <vt:lpstr>First Implementation</vt:lpstr>
      <vt:lpstr>Cases</vt:lpstr>
      <vt:lpstr>Cases</vt:lpstr>
      <vt:lpstr>Final Project</vt:lpstr>
      <vt:lpstr>First Semester PBL Evaluation …   How comfortable are you with the following …?</vt:lpstr>
      <vt:lpstr>Feedback From Students</vt:lpstr>
      <vt:lpstr>First Semester Growing Pains</vt:lpstr>
      <vt:lpstr>First Semester Pleasant Surprises</vt:lpstr>
      <vt:lpstr>Second Implementation – BIOS 501 Spring 2010</vt:lpstr>
      <vt:lpstr>Conclusions - Feedback From Students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Problem-Based Learning Approaches In Large Sections of Introductory Biostatistics Courses </dc:title>
  <dc:creator/>
  <cp:lastModifiedBy>pkilgo</cp:lastModifiedBy>
  <cp:revision>106</cp:revision>
  <dcterms:created xsi:type="dcterms:W3CDTF">2006-08-16T00:00:00Z</dcterms:created>
  <dcterms:modified xsi:type="dcterms:W3CDTF">2011-06-06T17:59:30Z</dcterms:modified>
</cp:coreProperties>
</file>